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0" r:id="rId1"/>
  </p:sldMasterIdLst>
  <p:sldIdLst>
    <p:sldId id="256" r:id="rId2"/>
    <p:sldId id="257" r:id="rId3"/>
    <p:sldId id="261" r:id="rId4"/>
    <p:sldId id="287" r:id="rId5"/>
    <p:sldId id="263" r:id="rId6"/>
    <p:sldId id="266" r:id="rId7"/>
    <p:sldId id="259" r:id="rId8"/>
    <p:sldId id="268" r:id="rId9"/>
    <p:sldId id="269" r:id="rId10"/>
    <p:sldId id="271" r:id="rId11"/>
    <p:sldId id="272" r:id="rId12"/>
    <p:sldId id="273" r:id="rId13"/>
    <p:sldId id="288" r:id="rId14"/>
    <p:sldId id="289" r:id="rId15"/>
    <p:sldId id="274" r:id="rId16"/>
    <p:sldId id="280" r:id="rId17"/>
    <p:sldId id="275" r:id="rId18"/>
    <p:sldId id="276" r:id="rId19"/>
    <p:sldId id="277" r:id="rId20"/>
    <p:sldId id="290" r:id="rId21"/>
    <p:sldId id="278" r:id="rId22"/>
    <p:sldId id="265" r:id="rId23"/>
    <p:sldId id="281" r:id="rId24"/>
    <p:sldId id="282" r:id="rId25"/>
    <p:sldId id="283" r:id="rId26"/>
    <p:sldId id="291" r:id="rId27"/>
    <p:sldId id="292" r:id="rId28"/>
    <p:sldId id="267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2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4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4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5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87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9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7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9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9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0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8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n-US" altLang="zh-TW" sz="6000" dirty="0"/>
              <a:t>Modeling Air Travel Choice Behavior with Mixed </a:t>
            </a:r>
            <a:r>
              <a:rPr lang="en-US" altLang="zh-TW" sz="6000" dirty="0" smtClean="0"/>
              <a:t>Kernel Density Estimations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TW" dirty="0" err="1"/>
              <a:t>Sourse</a:t>
            </a:r>
            <a:r>
              <a:rPr lang="en-US" altLang="zh-TW" dirty="0"/>
              <a:t>: WSDM</a:t>
            </a:r>
            <a:r>
              <a:rPr lang="zh-TW" altLang="en-US" dirty="0"/>
              <a:t> </a:t>
            </a:r>
            <a:r>
              <a:rPr lang="en-US" altLang="zh-TW" dirty="0"/>
              <a:t>2017</a:t>
            </a:r>
          </a:p>
          <a:p>
            <a:r>
              <a:rPr lang="en-US" altLang="zh-TW" dirty="0"/>
              <a:t>Advisor: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r>
              <a:rPr lang="en-US" altLang="zh-TW" dirty="0"/>
              <a:t>Speaker: </a:t>
            </a:r>
            <a:r>
              <a:rPr lang="en-US" altLang="zh-TW" dirty="0" err="1"/>
              <a:t>Hsiu-Yi,Chu</a:t>
            </a:r>
            <a:endParaRPr lang="en-US" altLang="zh-TW" dirty="0"/>
          </a:p>
          <a:p>
            <a:r>
              <a:rPr lang="en-US" altLang="zh-TW" dirty="0"/>
              <a:t>Date: </a:t>
            </a:r>
            <a:r>
              <a:rPr lang="en-US" altLang="zh-TW" dirty="0" smtClean="0"/>
              <a:t>2017/9/26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11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Feature extraction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Reservation factors(α,β)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39" y="2651899"/>
            <a:ext cx="9396643" cy="36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Flight factors(takeoff day, price discount)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21" y="2241214"/>
            <a:ext cx="5347806" cy="34691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43" y="1833178"/>
            <a:ext cx="5387496" cy="40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Passenger factors(age, gender)</a:t>
            </a:r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73" y="2229228"/>
            <a:ext cx="5459175" cy="40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Non-parametric density estimation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2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200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2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histogram</a:t>
            </a:r>
            <a:endParaRPr lang="zh-TW" altLang="en-US" sz="2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33" y="2190575"/>
            <a:ext cx="5319309" cy="15777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99" y="4324074"/>
            <a:ext cx="5654721" cy="192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Smooth kernels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6" y="2718488"/>
            <a:ext cx="5972190" cy="16409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114" y="1845734"/>
            <a:ext cx="5523809" cy="43523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920" y="5645734"/>
            <a:ext cx="2780952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Individual level air travel choice behavior model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Kernel density estimation</a:t>
            </a:r>
          </a:p>
          <a:p>
            <a:pPr lvl="2">
              <a:buFont typeface="Wingdings" panose="05000000000000000000" pitchFamily="2" charset="2"/>
              <a:buChar char="l"/>
            </a:pPr>
            <a:endParaRPr lang="en-US" altLang="zh-TW" sz="1800" dirty="0" smtClean="0"/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1800" dirty="0" smtClean="0"/>
              <a:t> </a:t>
            </a:r>
            <a:endParaRPr lang="en-US" altLang="zh-TW" sz="1800" dirty="0"/>
          </a:p>
          <a:p>
            <a:pPr lvl="2">
              <a:buFont typeface="Wingdings" panose="05000000000000000000" pitchFamily="2" charset="2"/>
              <a:buChar char="l"/>
            </a:pPr>
            <a:endParaRPr lang="en-US" altLang="zh-TW" sz="1800" dirty="0"/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1800" dirty="0" smtClean="0"/>
              <a:t> 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Bandwidth selection </a:t>
            </a:r>
            <a:r>
              <a:rPr lang="en-US" altLang="zh-TW" sz="2200" dirty="0" smtClean="0">
                <a:sym typeface="Wingdings" panose="05000000000000000000" pitchFamily="2" charset="2"/>
              </a:rPr>
              <a:t> cross validation</a:t>
            </a:r>
            <a:endParaRPr lang="en-US" altLang="zh-TW" sz="2200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200" dirty="0"/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dirty="0" smtClean="0"/>
              <a:t> </a:t>
            </a:r>
          </a:p>
          <a:p>
            <a:pPr marL="201168" lvl="1" indent="0">
              <a:buNone/>
            </a:pPr>
            <a:endParaRPr lang="en-US" altLang="zh-TW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77" y="2882608"/>
            <a:ext cx="1546237" cy="4217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477" y="3501816"/>
            <a:ext cx="1823711" cy="4868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477" y="4960391"/>
            <a:ext cx="2289345" cy="5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Sparsity problem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13740"/>
            <a:ext cx="4818328" cy="38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73726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Measuring difference between passengers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17" y="2361041"/>
            <a:ext cx="4632873" cy="3536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840" y="2361041"/>
            <a:ext cx="5476190" cy="2323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840" y="4768761"/>
            <a:ext cx="4237213" cy="1156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6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Measuring difference between passengers</a:t>
            </a:r>
            <a:endParaRPr lang="zh-TW" altLang="en-US" sz="2400" dirty="0"/>
          </a:p>
          <a:p>
            <a:pPr>
              <a:buFont typeface="Wingdings" panose="05000000000000000000" pitchFamily="2" charset="2"/>
              <a:buChar char="l"/>
            </a:pP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34" y="2328081"/>
            <a:ext cx="4764297" cy="40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36403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Mixture models</a:t>
            </a:r>
          </a:p>
          <a:p>
            <a:pPr marL="201168" lvl="1" indent="0">
              <a:buNone/>
            </a:pPr>
            <a:endParaRPr lang="en-US" altLang="zh-TW" sz="2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/>
              <a:t> </a:t>
            </a:r>
            <a:r>
              <a:rPr lang="en-US" altLang="zh-TW" sz="2200" dirty="0" smtClean="0"/>
              <a:t>				</a:t>
            </a:r>
            <a:endParaRPr lang="en-US" altLang="zh-TW" dirty="0" smtClean="0"/>
          </a:p>
          <a:p>
            <a:pPr marL="384048" lvl="2" indent="0">
              <a:buNone/>
            </a:pPr>
            <a:endParaRPr lang="en-US" altLang="zh-TW" sz="18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  </a:t>
            </a:r>
            <a:endParaRPr lang="en-US" altLang="zh-TW" sz="2200" dirty="0" smtClean="0"/>
          </a:p>
          <a:p>
            <a:pPr marL="201168" lvl="1" indent="0">
              <a:buNone/>
            </a:pPr>
            <a:r>
              <a:rPr lang="en-US" altLang="zh-TW" sz="2200" dirty="0" smtClean="0"/>
              <a:t>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 Component 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dirty="0" smtClean="0"/>
              <a:t>2-component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dirty="0" smtClean="0"/>
              <a:t>3-component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2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60" y="2480039"/>
            <a:ext cx="2733333" cy="64761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898" y="3127658"/>
            <a:ext cx="2884655" cy="7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</a:t>
            </a:r>
            <a:r>
              <a:rPr lang="en-US" altLang="zh-TW" dirty="0" smtClean="0"/>
              <a:t>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b="1" u="sng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</a:rPr>
              <a:t>Method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</a:rPr>
              <a:t>Experiment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21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Model training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EM </a:t>
            </a:r>
            <a:r>
              <a:rPr lang="zh-TW" altLang="en-US" sz="2200" dirty="0" smtClean="0"/>
              <a:t>演算法</a:t>
            </a:r>
            <a:endParaRPr lang="en-US" altLang="zh-TW" sz="2200" dirty="0" smtClean="0"/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zh-TW" altLang="en-US" sz="2400" dirty="0" smtClean="0"/>
              <a:t>假設我們現在有</a:t>
            </a:r>
            <a:r>
              <a:rPr lang="en-US" altLang="zh-TW" sz="2400" dirty="0" err="1" smtClean="0"/>
              <a:t>a,b</a:t>
            </a:r>
            <a:r>
              <a:rPr lang="zh-TW" altLang="en-US" sz="2400" dirty="0" smtClean="0"/>
              <a:t>兩個參數，在開始的時候兩者都是未知的，並且知道了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的值就可以反推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的值，反過來也是一樣的。所以可以考慮首先賦予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某一個初值，以此得到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的估計值，然後從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的當前值出發，重新估計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的值，這個過程會一直持續到收斂為止。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/>
              <a:t>	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927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Model training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48" y="2284973"/>
            <a:ext cx="5276190" cy="378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06" y="2298175"/>
            <a:ext cx="3133333" cy="206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4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</a:t>
            </a:r>
            <a:r>
              <a:rPr lang="en-US" altLang="zh-TW" dirty="0" smtClean="0"/>
              <a:t>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solidFill>
                  <a:schemeClr val="tx1"/>
                </a:solidFill>
              </a:rPr>
              <a:t>Method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b="1" u="sng" dirty="0">
                <a:solidFill>
                  <a:schemeClr val="tx1"/>
                </a:solidFill>
              </a:rPr>
              <a:t>Experiment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45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Dataset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72" y="2396439"/>
            <a:ext cx="5419048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Evaluated </a:t>
            </a:r>
            <a:r>
              <a:rPr lang="en-US" altLang="zh-TW" sz="2400" dirty="0" smtClean="0"/>
              <a:t>models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400" dirty="0"/>
              <a:t>GMM: Gaussian mixture model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400" dirty="0" err="1"/>
              <a:t>fKDE</a:t>
            </a:r>
            <a:r>
              <a:rPr lang="en-US" altLang="zh-TW" sz="2400" dirty="0"/>
              <a:t>: fixed-bandwidth kernel density estimation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400" dirty="0"/>
              <a:t>Mix-KDE</a:t>
            </a:r>
            <a:endParaRPr lang="zh-TW" altLang="en-US" sz="24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Definition(Likelihood)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2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02" y="4344492"/>
            <a:ext cx="2285714" cy="3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Evaluation result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33" y="2327706"/>
            <a:ext cx="5333333" cy="1761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57" y="4197985"/>
            <a:ext cx="5323809" cy="198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446" y="2327706"/>
            <a:ext cx="5352381" cy="1723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1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Visualization</a:t>
            </a:r>
            <a:endParaRPr lang="zh-TW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99127"/>
            <a:ext cx="9980228" cy="38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52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Visualization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39341"/>
            <a:ext cx="10058400" cy="39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96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</a:t>
            </a:r>
            <a:r>
              <a:rPr lang="en-US" altLang="zh-TW" dirty="0" smtClean="0"/>
              <a:t>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solidFill>
                  <a:schemeClr val="tx1"/>
                </a:solidFill>
              </a:rPr>
              <a:t>Method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solidFill>
                  <a:schemeClr val="tx1"/>
                </a:solidFill>
              </a:rPr>
              <a:t>Experiment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b="1" u="sng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4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Conclusion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W</a:t>
            </a:r>
            <a:r>
              <a:rPr lang="en-US" altLang="zh-TW" sz="2400" dirty="0" smtClean="0"/>
              <a:t>e </a:t>
            </a:r>
            <a:r>
              <a:rPr lang="en-US" altLang="zh-TW" sz="2400" dirty="0"/>
              <a:t>have studied the problem of modeling the air travel choice </a:t>
            </a:r>
            <a:r>
              <a:rPr lang="en-US" altLang="zh-TW" sz="2400" dirty="0" smtClean="0"/>
              <a:t>behavior. </a:t>
            </a:r>
            <a:endParaRPr lang="en-US" altLang="zh-TW" sz="24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We </a:t>
            </a:r>
            <a:r>
              <a:rPr lang="en-US" altLang="zh-TW" sz="2400" dirty="0"/>
              <a:t>apply the kernel density </a:t>
            </a:r>
            <a:r>
              <a:rPr lang="en-US" altLang="zh-TW" sz="2400" dirty="0" smtClean="0"/>
              <a:t>estimation </a:t>
            </a:r>
            <a:r>
              <a:rPr lang="en-US" altLang="zh-TW" sz="2400" dirty="0"/>
              <a:t>for individual-level modeling</a:t>
            </a:r>
            <a:r>
              <a:rPr lang="en-US" altLang="zh-TW" sz="2400" dirty="0" smtClean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M</a:t>
            </a:r>
            <a:r>
              <a:rPr lang="en-US" altLang="zh-TW" sz="2400" dirty="0" smtClean="0"/>
              <a:t>ix-KDE </a:t>
            </a:r>
            <a:r>
              <a:rPr lang="en-US" altLang="zh-TW" sz="2400" dirty="0"/>
              <a:t>approach is proposed </a:t>
            </a:r>
            <a:r>
              <a:rPr lang="en-US" altLang="zh-TW" sz="2400" dirty="0" smtClean="0"/>
              <a:t>in order </a:t>
            </a:r>
            <a:r>
              <a:rPr lang="en-US" altLang="zh-TW" sz="2400" dirty="0" smtClean="0"/>
              <a:t>to tackle </a:t>
            </a:r>
            <a:r>
              <a:rPr lang="en-US" altLang="zh-TW" sz="2400" dirty="0"/>
              <a:t>the </a:t>
            </a:r>
            <a:r>
              <a:rPr lang="en-US" altLang="zh-TW" sz="2400" dirty="0" smtClean="0"/>
              <a:t>data sparsity problem.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97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Air Travel Choice Behavior.  Ex : airline, takeoff time, arrive time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097" y="2318181"/>
            <a:ext cx="5676190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Problem description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200" dirty="0" smtClean="0"/>
              <a:t>Definition(Personalized air travel choice behavior modeling </a:t>
            </a:r>
            <a:r>
              <a:rPr lang="en-US" altLang="zh-TW" sz="2200" dirty="0" smtClean="0"/>
              <a:t>problem)</a:t>
            </a:r>
            <a:endParaRPr lang="en-US" altLang="zh-TW" sz="2200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2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200" dirty="0" smtClean="0"/>
          </a:p>
          <a:p>
            <a:pPr marL="201168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x=(x1,x2,‧‧‧,</a:t>
            </a:r>
            <a:r>
              <a:rPr lang="en-US" altLang="zh-TW" dirty="0" err="1" smtClean="0"/>
              <a:t>xm</a:t>
            </a:r>
            <a:r>
              <a:rPr lang="en-US" altLang="zh-TW" dirty="0" smtClean="0"/>
              <a:t>)</a:t>
            </a:r>
          </a:p>
          <a:p>
            <a:pPr marL="201168" lvl="1" indent="0">
              <a:buNone/>
            </a:pPr>
            <a:endParaRPr lang="en-US" altLang="zh-TW" sz="2200" dirty="0"/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1800" dirty="0" smtClean="0"/>
              <a:t>Goal </a:t>
            </a:r>
            <a:r>
              <a:rPr lang="en-US" altLang="zh-TW" sz="1800" dirty="0" smtClean="0">
                <a:sym typeface="Wingdings" panose="05000000000000000000" pitchFamily="2" charset="2"/>
              </a:rPr>
              <a:t> </a:t>
            </a:r>
            <a:r>
              <a:rPr lang="en-US" altLang="zh-TW" sz="1800" dirty="0"/>
              <a:t>probability density </a:t>
            </a:r>
            <a:r>
              <a:rPr lang="en-US" altLang="zh-TW" sz="1800" dirty="0" smtClean="0"/>
              <a:t>model</a:t>
            </a:r>
          </a:p>
          <a:p>
            <a:pPr marL="384048" lvl="2" indent="0">
              <a:buNone/>
            </a:pPr>
            <a:r>
              <a:rPr lang="en-US" altLang="zh-TW" sz="1800" dirty="0"/>
              <a:t> </a:t>
            </a:r>
            <a:endParaRPr lang="en-US" altLang="zh-TW" sz="1800" dirty="0" smtClean="0"/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1800" dirty="0"/>
              <a:t>{</a:t>
            </a:r>
            <a:r>
              <a:rPr lang="en-US" altLang="zh-TW" sz="1800" dirty="0" smtClean="0"/>
              <a:t>Frank(id),</a:t>
            </a:r>
            <a:r>
              <a:rPr lang="zh-TW" altLang="en-US" sz="1800" dirty="0" smtClean="0"/>
              <a:t>經濟艙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座位</a:t>
            </a:r>
            <a:r>
              <a:rPr lang="en-US" altLang="zh-TW" sz="1800" dirty="0" smtClean="0"/>
              <a:t>),</a:t>
            </a:r>
            <a:r>
              <a:rPr lang="zh-TW" altLang="en-US" sz="1800" dirty="0" smtClean="0"/>
              <a:t>工作天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日子類型</a:t>
            </a:r>
            <a:r>
              <a:rPr lang="en-US" altLang="zh-TW" sz="1800" dirty="0" smtClean="0"/>
              <a:t>),······}</a:t>
            </a:r>
            <a:r>
              <a:rPr lang="en-US" altLang="zh-TW" sz="1800" dirty="0" smtClean="0">
                <a:sym typeface="Wingdings" panose="05000000000000000000" pitchFamily="2" charset="2"/>
              </a:rPr>
              <a:t>?%</a:t>
            </a:r>
            <a:endParaRPr lang="en-US" altLang="zh-TW" sz="1800" dirty="0"/>
          </a:p>
          <a:p>
            <a:pPr marL="384048" lvl="2" indent="0">
              <a:buNone/>
            </a:pPr>
            <a:endParaRPr lang="en-US" altLang="zh-TW" sz="1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25" y="2638148"/>
            <a:ext cx="1321974" cy="3372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744" y="2638148"/>
            <a:ext cx="4416003" cy="370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直線單箭頭接點 6"/>
          <p:cNvCxnSpPr/>
          <p:nvPr/>
        </p:nvCxnSpPr>
        <p:spPr>
          <a:xfrm flipH="1">
            <a:off x="1810139" y="3008722"/>
            <a:ext cx="877077" cy="51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2276669" y="3008722"/>
            <a:ext cx="371914" cy="536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2648583" y="3008722"/>
            <a:ext cx="0" cy="536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2648583" y="3008722"/>
            <a:ext cx="365205" cy="51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2648583" y="3008722"/>
            <a:ext cx="751492" cy="51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044" y="3597642"/>
            <a:ext cx="276190" cy="24761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935" y="3609990"/>
            <a:ext cx="276190" cy="24761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582" y="3597641"/>
            <a:ext cx="276190" cy="24761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491" y="3609990"/>
            <a:ext cx="276190" cy="24761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94" y="3609990"/>
            <a:ext cx="276190" cy="247619"/>
          </a:xfrm>
          <a:prstGeom prst="rect">
            <a:avLst/>
          </a:prstGeom>
        </p:spPr>
      </p:pic>
      <p:cxnSp>
        <p:nvCxnSpPr>
          <p:cNvPr id="25" name="直線單箭頭接點 24"/>
          <p:cNvCxnSpPr>
            <a:stCxn id="23" idx="3"/>
          </p:cNvCxnSpPr>
          <p:nvPr/>
        </p:nvCxnSpPr>
        <p:spPr>
          <a:xfrm flipV="1">
            <a:off x="3498984" y="3597641"/>
            <a:ext cx="270583" cy="136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29" y="3954235"/>
            <a:ext cx="1100532" cy="4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77133"/>
            <a:ext cx="10058400" cy="1450757"/>
          </a:xfrm>
        </p:spPr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Framework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390261" y="2948473"/>
            <a:ext cx="1194319" cy="16981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Problem descript-</a:t>
            </a:r>
            <a:r>
              <a:rPr lang="en-US" altLang="zh-TW" dirty="0" err="1" smtClean="0"/>
              <a:t>tion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076614" y="2948473"/>
            <a:ext cx="1194319" cy="16981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Feature extraction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32634" y="2948473"/>
            <a:ext cx="1194319" cy="16981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Individual level air travel choice behavior model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685073" y="2948473"/>
            <a:ext cx="1194319" cy="16981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r>
              <a:rPr lang="en-US" altLang="zh-TW" dirty="0"/>
              <a:t>M</a:t>
            </a:r>
            <a:r>
              <a:rPr lang="en-US" altLang="zh-TW" dirty="0" smtClean="0"/>
              <a:t>ixture models</a:t>
            </a:r>
          </a:p>
          <a:p>
            <a:pPr algn="ctr"/>
            <a:r>
              <a:rPr lang="en-US" altLang="zh-TW" dirty="0" smtClean="0"/>
              <a:t>(sparsity problem)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537512" y="2948473"/>
            <a:ext cx="1194319" cy="16981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Model training</a:t>
            </a:r>
            <a:endParaRPr lang="zh-TW" altLang="en-US" dirty="0"/>
          </a:p>
        </p:txBody>
      </p:sp>
      <p:cxnSp>
        <p:nvCxnSpPr>
          <p:cNvPr id="15" name="直線單箭頭接點 14"/>
          <p:cNvCxnSpPr>
            <a:stCxn id="4" idx="3"/>
            <a:endCxn id="10" idx="1"/>
          </p:cNvCxnSpPr>
          <p:nvPr/>
        </p:nvCxnSpPr>
        <p:spPr>
          <a:xfrm>
            <a:off x="2584580" y="3797559"/>
            <a:ext cx="492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10" idx="3"/>
            <a:endCxn id="11" idx="1"/>
          </p:cNvCxnSpPr>
          <p:nvPr/>
        </p:nvCxnSpPr>
        <p:spPr>
          <a:xfrm>
            <a:off x="4270933" y="3797559"/>
            <a:ext cx="561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11" idx="3"/>
            <a:endCxn id="12" idx="1"/>
          </p:cNvCxnSpPr>
          <p:nvPr/>
        </p:nvCxnSpPr>
        <p:spPr>
          <a:xfrm>
            <a:off x="6026953" y="3797559"/>
            <a:ext cx="658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2" idx="3"/>
            <a:endCxn id="13" idx="1"/>
          </p:cNvCxnSpPr>
          <p:nvPr/>
        </p:nvCxnSpPr>
        <p:spPr>
          <a:xfrm>
            <a:off x="7879392" y="3797559"/>
            <a:ext cx="658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6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</a:t>
            </a:r>
            <a:r>
              <a:rPr lang="en-US" altLang="zh-TW" dirty="0" smtClean="0"/>
              <a:t>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b="1" u="sng" dirty="0">
                <a:solidFill>
                  <a:schemeClr val="tx1"/>
                </a:solidFill>
              </a:rPr>
              <a:t>Method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</a:rPr>
              <a:t>Experiment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93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Air travel choice behavior modeling problem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66" y="2307143"/>
            <a:ext cx="4767650" cy="3751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307143"/>
            <a:ext cx="5435725" cy="3173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Heterogeneous air travel choice behaviors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088" y="2656922"/>
            <a:ext cx="9620783" cy="1607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05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Heterogeneous air travel choice behaviors</a:t>
            </a:r>
            <a:endParaRPr lang="zh-TW" altLang="en-US" sz="2400" dirty="0"/>
          </a:p>
          <a:p>
            <a:pP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62" y="2506148"/>
            <a:ext cx="4378918" cy="33629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149" y="2506148"/>
            <a:ext cx="4398451" cy="32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242</TotalTime>
  <Words>247</Words>
  <Application>Microsoft Office PowerPoint</Application>
  <PresentationFormat>寬螢幕</PresentationFormat>
  <Paragraphs>121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4" baseType="lpstr">
      <vt:lpstr>新細明體</vt:lpstr>
      <vt:lpstr>Calibri</vt:lpstr>
      <vt:lpstr>Calibri Light</vt:lpstr>
      <vt:lpstr>Wingdings</vt:lpstr>
      <vt:lpstr>回顧</vt:lpstr>
      <vt:lpstr>Modeling Air Travel Choice Behavior with Mixed Kernel Density Estimations</vt:lpstr>
      <vt:lpstr>Outline</vt:lpstr>
      <vt:lpstr>Introduction</vt:lpstr>
      <vt:lpstr>Introduction</vt:lpstr>
      <vt:lpstr>Introduction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Air Travel Choice Behavior with Mixed Kernel</dc:title>
  <dc:creator>朱修毅</dc:creator>
  <cp:lastModifiedBy>朱修毅</cp:lastModifiedBy>
  <cp:revision>23</cp:revision>
  <dcterms:created xsi:type="dcterms:W3CDTF">2017-09-24T11:19:09Z</dcterms:created>
  <dcterms:modified xsi:type="dcterms:W3CDTF">2017-09-25T13:22:55Z</dcterms:modified>
</cp:coreProperties>
</file>